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301" r:id="rId8"/>
    <p:sldId id="268" r:id="rId9"/>
    <p:sldId id="274" r:id="rId10"/>
    <p:sldId id="275" r:id="rId11"/>
    <p:sldId id="303" r:id="rId12"/>
    <p:sldId id="278" r:id="rId13"/>
    <p:sldId id="302" r:id="rId14"/>
    <p:sldId id="281" r:id="rId15"/>
    <p:sldId id="285" r:id="rId16"/>
    <p:sldId id="287" r:id="rId17"/>
    <p:sldId id="288" r:id="rId18"/>
    <p:sldId id="290" r:id="rId19"/>
    <p:sldId id="293" r:id="rId20"/>
    <p:sldId id="296" r:id="rId21"/>
    <p:sldId id="297" r:id="rId22"/>
    <p:sldId id="299" r:id="rId23"/>
    <p:sldId id="300" r:id="rId24"/>
    <p:sldId id="304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90774" autoAdjust="0"/>
  </p:normalViewPr>
  <p:slideViewPr>
    <p:cSldViewPr snapToGrid="0">
      <p:cViewPr varScale="1">
        <p:scale>
          <a:sx n="68" d="100"/>
          <a:sy n="68" d="100"/>
        </p:scale>
        <p:origin x="80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5A2AB-7FC0-4468-B2FA-1285AFF78D97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B8B73-0CDA-4320-9659-46F2AFA73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341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2DE8-2161-461D-95F2-46D4511CCE05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2120D39-F875-4BF4-B754-94FDB3E19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289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2DE8-2161-461D-95F2-46D4511CCE05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120D39-F875-4BF4-B754-94FDB3E19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444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2DE8-2161-461D-95F2-46D4511CCE05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120D39-F875-4BF4-B754-94FDB3E19E4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3301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2DE8-2161-461D-95F2-46D4511CCE05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120D39-F875-4BF4-B754-94FDB3E19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302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2DE8-2161-461D-95F2-46D4511CCE05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120D39-F875-4BF4-B754-94FDB3E19E4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16903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2DE8-2161-461D-95F2-46D4511CCE05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120D39-F875-4BF4-B754-94FDB3E19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332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2DE8-2161-461D-95F2-46D4511CCE05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0D39-F875-4BF4-B754-94FDB3E19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470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2DE8-2161-461D-95F2-46D4511CCE05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0D39-F875-4BF4-B754-94FDB3E19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40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2DE8-2161-461D-95F2-46D4511CCE05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0D39-F875-4BF4-B754-94FDB3E19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406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2DE8-2161-461D-95F2-46D4511CCE05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120D39-F875-4BF4-B754-94FDB3E19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73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2DE8-2161-461D-95F2-46D4511CCE05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120D39-F875-4BF4-B754-94FDB3E19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274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2DE8-2161-461D-95F2-46D4511CCE05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120D39-F875-4BF4-B754-94FDB3E19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032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2DE8-2161-461D-95F2-46D4511CCE05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0D39-F875-4BF4-B754-94FDB3E19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558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2DE8-2161-461D-95F2-46D4511CCE05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0D39-F875-4BF4-B754-94FDB3E19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6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2DE8-2161-461D-95F2-46D4511CCE05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20D39-F875-4BF4-B754-94FDB3E19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657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A2DE8-2161-461D-95F2-46D4511CCE05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120D39-F875-4BF4-B754-94FDB3E19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062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A2DE8-2161-461D-95F2-46D4511CCE05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2120D39-F875-4BF4-B754-94FDB3E19E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308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0280" y="121920"/>
            <a:ext cx="9677400" cy="550164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0B050"/>
                </a:solidFill>
              </a:rPr>
              <a:t>Эффективные приёмы формирования читательской грамотности младших школьников</a:t>
            </a:r>
            <a:endParaRPr lang="ru-RU" sz="6000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68879" y="5928360"/>
            <a:ext cx="9723121" cy="929640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Подготовила: Дакукина Т. Н., учитель начальных классов МБОУ «Новокарьгинская СОШ»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40306365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6520" y="396240"/>
            <a:ext cx="9387840" cy="6815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«Сбежавшая буква»</a:t>
            </a:r>
            <a:endParaRPr lang="ru-RU" sz="6600" b="1" dirty="0">
              <a:solidFill>
                <a:srgbClr val="C00000"/>
              </a:solidFill>
            </a:endParaRPr>
          </a:p>
          <a:p>
            <a:r>
              <a:rPr lang="ru-RU" sz="6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</a:t>
            </a:r>
            <a:r>
              <a:rPr lang="ru-RU" sz="66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згдк</a:t>
            </a:r>
            <a:r>
              <a:rPr lang="ru-RU" sz="6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  <a:r>
              <a:rPr lang="ru-RU" sz="66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(загадка)  </a:t>
            </a:r>
          </a:p>
          <a:p>
            <a:endParaRPr lang="ru-RU" sz="66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6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</a:t>
            </a:r>
            <a:r>
              <a:rPr lang="ru-RU" sz="66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стрт</a:t>
            </a:r>
            <a:r>
              <a:rPr lang="ru-RU" sz="6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ru-RU" sz="60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(старт)</a:t>
            </a:r>
          </a:p>
          <a:p>
            <a:endParaRPr lang="ru-RU" sz="5400" b="1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5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</a:t>
            </a:r>
            <a:r>
              <a:rPr lang="ru-RU" sz="6600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плн</a:t>
            </a:r>
            <a:r>
              <a:rPr lang="ru-RU" sz="6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  <a:r>
              <a:rPr lang="ru-RU" sz="66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(план)</a:t>
            </a:r>
            <a:endParaRPr lang="ru-RU" sz="6600" b="1" dirty="0" smtClean="0">
              <a:solidFill>
                <a:srgbClr val="0070C0"/>
              </a:solidFill>
            </a:endParaRPr>
          </a:p>
          <a:p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0371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6440" y="548640"/>
            <a:ext cx="1030224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«Шифр»</a:t>
            </a:r>
          </a:p>
          <a:p>
            <a:endParaRPr lang="ru-RU" sz="6000" b="1" dirty="0" smtClean="0">
              <a:solidFill>
                <a:srgbClr val="C00000"/>
              </a:solidFill>
            </a:endParaRPr>
          </a:p>
          <a:p>
            <a:r>
              <a:rPr lang="ru-RU" sz="6000" b="1" dirty="0" smtClean="0">
                <a:solidFill>
                  <a:srgbClr val="FF0000"/>
                </a:solidFill>
              </a:rPr>
              <a:t>21,25,6,15,10,12</a:t>
            </a:r>
            <a:r>
              <a:rPr lang="ru-RU" sz="6000" b="1" dirty="0" smtClean="0">
                <a:solidFill>
                  <a:srgbClr val="C00000"/>
                </a:solidFill>
              </a:rPr>
              <a:t>  </a:t>
            </a:r>
            <a:r>
              <a:rPr lang="ru-RU" sz="6600" b="1" dirty="0" smtClean="0">
                <a:solidFill>
                  <a:srgbClr val="0070C0"/>
                </a:solidFill>
              </a:rPr>
              <a:t>(ученик)</a:t>
            </a:r>
          </a:p>
          <a:p>
            <a:endParaRPr lang="ru-RU" sz="6000" b="1" dirty="0">
              <a:solidFill>
                <a:srgbClr val="0070C0"/>
              </a:solidFill>
            </a:endParaRPr>
          </a:p>
          <a:p>
            <a:r>
              <a:rPr lang="ru-RU" sz="6600" b="1" dirty="0" smtClean="0">
                <a:solidFill>
                  <a:srgbClr val="FF0000"/>
                </a:solidFill>
              </a:rPr>
              <a:t>26,12,16,13,1 </a:t>
            </a:r>
            <a:r>
              <a:rPr lang="ru-RU" sz="6600" b="1" dirty="0" smtClean="0">
                <a:solidFill>
                  <a:srgbClr val="C00000"/>
                </a:solidFill>
              </a:rPr>
              <a:t> </a:t>
            </a:r>
            <a:r>
              <a:rPr lang="ru-RU" sz="6600" b="1" dirty="0" smtClean="0">
                <a:solidFill>
                  <a:srgbClr val="0070C0"/>
                </a:solidFill>
              </a:rPr>
              <a:t>(школа)</a:t>
            </a:r>
            <a:endParaRPr lang="ru-RU" sz="6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503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74743" y="1956391"/>
            <a:ext cx="109172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Задания для 2 класса</a:t>
            </a:r>
          </a:p>
          <a:p>
            <a:r>
              <a:rPr lang="ru-RU" sz="6000" b="1" dirty="0" smtClean="0"/>
              <a:t>(на уровне предложения)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169990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1640" y="563880"/>
            <a:ext cx="1034796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6600" b="1" dirty="0" smtClean="0">
                <a:solidFill>
                  <a:srgbClr val="C00000"/>
                </a:solidFill>
              </a:rPr>
              <a:t> «</a:t>
            </a:r>
            <a:r>
              <a:rPr lang="ru-RU" sz="6600" b="1" dirty="0">
                <a:solidFill>
                  <a:srgbClr val="C00000"/>
                </a:solidFill>
              </a:rPr>
              <a:t>Отбрось лишнее»</a:t>
            </a:r>
            <a:endParaRPr lang="ru-RU" sz="6600" b="1" i="1" dirty="0">
              <a:solidFill>
                <a:srgbClr val="C00000"/>
              </a:solidFill>
            </a:endParaRPr>
          </a:p>
          <a:p>
            <a:pPr lvl="0"/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4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 O R F S Д Q И W G Н Z h К U O L t C V F Т S R Ё G P Z L Y B W J Е S N C F Ь G S M Z N И Y W P R LC J f O S Y Г Q W P E Z U B L G A R t S E J U T </a:t>
            </a:r>
            <a:endParaRPr lang="ru-RU" sz="4400" b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ru-RU" sz="4400" b="1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4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Один костёр-весь мир согревает.</a:t>
            </a:r>
          </a:p>
          <a:p>
            <a:pPr lvl="0"/>
            <a:r>
              <a:rPr lang="ru-RU" sz="4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(Солнце)</a:t>
            </a:r>
            <a:endParaRPr lang="ru-RU" sz="44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415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5005" y="276448"/>
            <a:ext cx="1014346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«Всё наоборот»</a:t>
            </a:r>
            <a:r>
              <a:rPr lang="ru-RU" sz="6600" b="1" i="1" dirty="0" smtClean="0">
                <a:solidFill>
                  <a:srgbClr val="C00000"/>
                </a:solidFill>
              </a:rPr>
              <a:t> </a:t>
            </a:r>
            <a:endParaRPr lang="ru-RU" sz="6600" b="1" i="1" dirty="0">
              <a:solidFill>
                <a:srgbClr val="C00000"/>
              </a:solidFill>
            </a:endParaRPr>
          </a:p>
          <a:p>
            <a:endParaRPr lang="ru-RU" sz="6600" b="1" i="1" dirty="0">
              <a:solidFill>
                <a:srgbClr val="C00000"/>
              </a:solidFill>
            </a:endParaRPr>
          </a:p>
          <a:p>
            <a:r>
              <a:rPr lang="ru-RU" sz="6600" b="1" i="1" dirty="0" err="1" smtClean="0">
                <a:solidFill>
                  <a:srgbClr val="FF0000"/>
                </a:solidFill>
              </a:rPr>
              <a:t>иктевйотолозежородактелкекчитп</a:t>
            </a:r>
            <a:r>
              <a:rPr lang="ru-RU" sz="66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sz="6000" b="1" dirty="0" smtClean="0">
                <a:solidFill>
                  <a:srgbClr val="FFFF00"/>
                </a:solidFill>
              </a:rPr>
              <a:t>(Птичке </a:t>
            </a:r>
            <a:r>
              <a:rPr lang="ru-RU" sz="6000" b="1" dirty="0">
                <a:solidFill>
                  <a:srgbClr val="FFFF00"/>
                </a:solidFill>
              </a:rPr>
              <a:t>клетка дороже золотой </a:t>
            </a:r>
            <a:r>
              <a:rPr lang="ru-RU" sz="6000" b="1" dirty="0" smtClean="0">
                <a:solidFill>
                  <a:srgbClr val="FFFF00"/>
                </a:solidFill>
              </a:rPr>
              <a:t>ветки.)</a:t>
            </a:r>
            <a:endParaRPr lang="ru-RU" sz="6000" b="1" dirty="0">
              <a:solidFill>
                <a:srgbClr val="FFFF00"/>
              </a:solidFill>
            </a:endParaRPr>
          </a:p>
          <a:p>
            <a:endParaRPr lang="ru-RU" sz="6000" b="1" i="1" dirty="0"/>
          </a:p>
          <a:p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89808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79320" y="716280"/>
            <a:ext cx="10287000" cy="591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«Путаница» </a:t>
            </a:r>
            <a:endParaRPr lang="ru-RU" sz="6600" b="1" dirty="0">
              <a:solidFill>
                <a:srgbClr val="C00000"/>
              </a:solidFill>
            </a:endParaRPr>
          </a:p>
          <a:p>
            <a:r>
              <a:rPr lang="ru-RU" sz="6600" b="1" dirty="0">
                <a:solidFill>
                  <a:srgbClr val="FF0000"/>
                </a:solidFill>
              </a:rPr>
              <a:t>Совесть без дубов, а загрызёт </a:t>
            </a:r>
            <a:endParaRPr lang="ru-RU" sz="6600" b="1" dirty="0" smtClean="0">
              <a:solidFill>
                <a:srgbClr val="FF0000"/>
              </a:solidFill>
            </a:endParaRPr>
          </a:p>
          <a:p>
            <a:r>
              <a:rPr lang="ru-RU" sz="6000" b="1" dirty="0" smtClean="0">
                <a:solidFill>
                  <a:srgbClr val="FFFF00"/>
                </a:solidFill>
              </a:rPr>
              <a:t>(Совесть без зубов, а загрызёт.)</a:t>
            </a:r>
            <a:endParaRPr lang="ru-RU" sz="6000" b="1" dirty="0">
              <a:solidFill>
                <a:srgbClr val="FFFF00"/>
              </a:solidFill>
            </a:endParaRPr>
          </a:p>
          <a:p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299107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5600" y="1447800"/>
            <a:ext cx="103124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/>
              <a:t>Задания для 3-4 класса</a:t>
            </a:r>
          </a:p>
          <a:p>
            <a:r>
              <a:rPr lang="ru-RU" sz="6600" b="1" dirty="0" smtClean="0"/>
              <a:t>(на уровне текста)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8733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6611" y="116306"/>
            <a:ext cx="10435389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«Восстанови текст»</a:t>
            </a:r>
            <a:endParaRPr lang="ru-RU" sz="6600" b="1" i="1" dirty="0" smtClean="0">
              <a:solidFill>
                <a:srgbClr val="C00000"/>
              </a:solidFill>
            </a:endParaRPr>
          </a:p>
          <a:p>
            <a:r>
              <a:rPr lang="ru-RU" sz="4400" b="1" dirty="0" smtClean="0"/>
              <a:t>                      </a:t>
            </a:r>
            <a:r>
              <a:rPr lang="ru-RU" sz="4400" b="1" dirty="0" smtClean="0">
                <a:solidFill>
                  <a:srgbClr val="00B0F0"/>
                </a:solidFill>
              </a:rPr>
              <a:t>мосКос</a:t>
            </a:r>
            <a:endParaRPr lang="ru-RU" sz="4400" b="1" dirty="0">
              <a:solidFill>
                <a:srgbClr val="00B0F0"/>
              </a:solidFill>
            </a:endParaRPr>
          </a:p>
          <a:p>
            <a:r>
              <a:rPr lang="ru-RU" sz="4400" b="1" dirty="0" smtClean="0">
                <a:solidFill>
                  <a:srgbClr val="00B0F0"/>
                </a:solidFill>
              </a:rPr>
              <a:t>кеРаты  </a:t>
            </a:r>
            <a:r>
              <a:rPr lang="ru-RU" sz="4400" b="1" dirty="0">
                <a:solidFill>
                  <a:srgbClr val="00B0F0"/>
                </a:solidFill>
              </a:rPr>
              <a:t>таюлет  в  москос.  Я </a:t>
            </a:r>
            <a:r>
              <a:rPr lang="ru-RU" sz="4400" b="1" dirty="0" smtClean="0">
                <a:solidFill>
                  <a:srgbClr val="00B0F0"/>
                </a:solidFill>
              </a:rPr>
              <a:t>чоху  </a:t>
            </a:r>
            <a:r>
              <a:rPr lang="ru-RU" sz="4400" b="1" dirty="0">
                <a:solidFill>
                  <a:srgbClr val="00B0F0"/>
                </a:solidFill>
              </a:rPr>
              <a:t>теполеть  к  зёвдамз  и  </a:t>
            </a:r>
            <a:r>
              <a:rPr lang="ru-RU" sz="4400" b="1" dirty="0" smtClean="0">
                <a:solidFill>
                  <a:srgbClr val="00B0F0"/>
                </a:solidFill>
              </a:rPr>
              <a:t>назуть: мат  </a:t>
            </a:r>
            <a:r>
              <a:rPr lang="ru-RU" sz="4400" b="1" dirty="0">
                <a:solidFill>
                  <a:srgbClr val="00B0F0"/>
                </a:solidFill>
              </a:rPr>
              <a:t>дюли  лии  тен</a:t>
            </a:r>
            <a:r>
              <a:rPr lang="ru-RU" sz="4400" b="1" dirty="0" smtClean="0">
                <a:solidFill>
                  <a:srgbClr val="00B0F0"/>
                </a:solidFill>
              </a:rPr>
              <a:t>.</a:t>
            </a:r>
          </a:p>
          <a:p>
            <a:r>
              <a:rPr lang="ru-RU" sz="4400" b="1" dirty="0" smtClean="0"/>
              <a:t>                      </a:t>
            </a:r>
            <a:r>
              <a:rPr lang="ru-RU" sz="4000" b="1" dirty="0" smtClean="0">
                <a:solidFill>
                  <a:srgbClr val="C00000"/>
                </a:solidFill>
              </a:rPr>
              <a:t>Космос</a:t>
            </a:r>
          </a:p>
          <a:p>
            <a:r>
              <a:rPr lang="ru-RU" sz="4000" b="1" dirty="0" smtClean="0">
                <a:solidFill>
                  <a:srgbClr val="C00000"/>
                </a:solidFill>
              </a:rPr>
              <a:t>Ракеты летают в космос. Я хочу полететь к звёздам и узнать: там люди или нет.</a:t>
            </a:r>
            <a:endParaRPr lang="ru-RU" sz="4000" b="1" dirty="0">
              <a:solidFill>
                <a:srgbClr val="C00000"/>
              </a:solidFill>
            </a:endParaRPr>
          </a:p>
          <a:p>
            <a:r>
              <a:rPr lang="ru-RU" sz="4400" b="1" dirty="0" smtClean="0"/>
              <a:t>                                            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38710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7853" y="168442"/>
            <a:ext cx="10724147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«Найди недостающий глагол»</a:t>
            </a:r>
            <a:endParaRPr lang="ru-RU" sz="5400" b="1" i="1" dirty="0" smtClean="0">
              <a:solidFill>
                <a:srgbClr val="C00000"/>
              </a:solidFill>
            </a:endParaRPr>
          </a:p>
          <a:p>
            <a:r>
              <a:rPr lang="ru-RU" sz="2800" b="1" dirty="0" smtClean="0"/>
              <a:t>                                        </a:t>
            </a:r>
          </a:p>
          <a:p>
            <a:r>
              <a:rPr lang="ru-RU" sz="2800" b="1" dirty="0"/>
              <a:t> </a:t>
            </a:r>
            <a:r>
              <a:rPr lang="ru-RU" sz="2800" b="1" dirty="0" smtClean="0"/>
              <a:t>                                       Скворец</a:t>
            </a:r>
            <a:r>
              <a:rPr lang="ru-RU" sz="2800" b="1" dirty="0"/>
              <a:t>.</a:t>
            </a:r>
          </a:p>
          <a:p>
            <a:r>
              <a:rPr lang="ru-RU" sz="2800" b="1" dirty="0"/>
              <a:t>В комнату=== кот. В зубах у кота ====скворец. Коля === у него птичку. Мальчик =====раненое крылышко. Потом Коля =====скворца на волю. </a:t>
            </a:r>
            <a:endParaRPr lang="ru-RU" sz="2800" b="1" dirty="0" smtClean="0"/>
          </a:p>
          <a:p>
            <a:endParaRPr lang="ru-RU" sz="2800" b="1" dirty="0" smtClean="0"/>
          </a:p>
          <a:p>
            <a:r>
              <a:rPr lang="ru-RU" sz="2800" b="1" dirty="0" smtClean="0">
                <a:solidFill>
                  <a:srgbClr val="00B050"/>
                </a:solidFill>
              </a:rPr>
              <a:t>Слова </a:t>
            </a:r>
            <a:r>
              <a:rPr lang="ru-RU" sz="2800" b="1" dirty="0">
                <a:solidFill>
                  <a:srgbClr val="00B050"/>
                </a:solidFill>
              </a:rPr>
              <a:t>для справок: </a:t>
            </a:r>
            <a:r>
              <a:rPr lang="ru-RU" sz="2800" b="1" dirty="0" smtClean="0">
                <a:solidFill>
                  <a:srgbClr val="00B050"/>
                </a:solidFill>
              </a:rPr>
              <a:t>подлечил, был, выпустил, вбежал, отнял.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В комнату вбежал кот. В зубах у кота был скворец. Коля отнял у него птичку. Мальчик подлечил раненое крылышко. Потом Коля выпустил скворца на волю.                                          </a:t>
            </a:r>
            <a:endParaRPr lang="ru-RU" sz="2800" b="1" dirty="0"/>
          </a:p>
          <a:p>
            <a:r>
              <a:rPr lang="ru-RU" sz="2800" b="1" dirty="0" smtClean="0"/>
              <a:t>                                     </a:t>
            </a:r>
            <a:endParaRPr lang="ru-RU" sz="2800" b="1" dirty="0"/>
          </a:p>
          <a:p>
            <a:endParaRPr lang="ru-RU" sz="2800" b="1" dirty="0"/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48179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FFC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84421" y="481262"/>
            <a:ext cx="10507579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u="sng" dirty="0" smtClean="0"/>
              <a:t>СИНКВЕЙН</a:t>
            </a:r>
          </a:p>
          <a:p>
            <a:r>
              <a:rPr lang="ru-RU" sz="3200" b="1" i="1" dirty="0" smtClean="0"/>
              <a:t>1строчка </a:t>
            </a:r>
            <a:r>
              <a:rPr lang="ru-RU" sz="3200" b="1" i="1" dirty="0"/>
              <a:t>- это существительное. </a:t>
            </a:r>
            <a:r>
              <a:rPr lang="ru-RU" sz="3200" dirty="0"/>
              <a:t>Тема, о которой пойдёт речь. </a:t>
            </a:r>
          </a:p>
          <a:p>
            <a:r>
              <a:rPr lang="ru-RU" sz="3200" b="1" i="1" dirty="0"/>
              <a:t>2строчка – это два прилагательных или причастий,</a:t>
            </a:r>
            <a:r>
              <a:rPr lang="ru-RU" sz="3200" b="1" dirty="0"/>
              <a:t> </a:t>
            </a:r>
            <a:r>
              <a:rPr lang="ru-RU" sz="3200" dirty="0"/>
              <a:t>описывающих предмет. </a:t>
            </a:r>
          </a:p>
          <a:p>
            <a:r>
              <a:rPr lang="ru-RU" sz="3200" b="1" i="1" dirty="0"/>
              <a:t>3строчка – это три глагола, </a:t>
            </a:r>
            <a:r>
              <a:rPr lang="ru-RU" sz="3200" dirty="0"/>
              <a:t>которые описывают действия предмета по выбранной теме. </a:t>
            </a:r>
            <a:endParaRPr lang="ru-RU" sz="3200" dirty="0" smtClean="0"/>
          </a:p>
          <a:p>
            <a:r>
              <a:rPr lang="ru-RU" sz="3200" b="1" i="1" dirty="0"/>
              <a:t>4строчка – это фраза, которая показывает отношение автора  к теме</a:t>
            </a:r>
            <a:r>
              <a:rPr lang="ru-RU" sz="3200" b="1" i="1" dirty="0" smtClean="0"/>
              <a:t>.</a:t>
            </a:r>
          </a:p>
          <a:p>
            <a:r>
              <a:rPr lang="ru-RU" sz="3200" b="1" i="1" dirty="0" smtClean="0"/>
              <a:t> </a:t>
            </a:r>
            <a:r>
              <a:rPr lang="ru-RU" sz="3200" b="1" i="1" dirty="0"/>
              <a:t>5строчка – это  существительное, </a:t>
            </a:r>
            <a:r>
              <a:rPr lang="ru-RU" sz="3200" dirty="0"/>
              <a:t>которое  ассоциируется с темой синквейна.</a:t>
            </a:r>
          </a:p>
          <a:p>
            <a:endParaRPr lang="ru-RU" sz="3200" b="1" i="1" dirty="0"/>
          </a:p>
          <a:p>
            <a:endParaRPr lang="ru-RU" sz="3200" dirty="0"/>
          </a:p>
          <a:p>
            <a:endParaRPr lang="ru-RU" sz="3600" b="1" u="sng" dirty="0"/>
          </a:p>
        </p:txBody>
      </p:sp>
    </p:spTree>
    <p:extLst>
      <p:ext uri="{BB962C8B-B14F-4D97-AF65-F5344CB8AC3E}">
        <p14:creationId xmlns:p14="http://schemas.microsoft.com/office/powerpoint/2010/main" val="52943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56288" y="483798"/>
            <a:ext cx="33682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Проблемы:</a:t>
            </a:r>
            <a:endParaRPr lang="ru-RU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76518" y="3915507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50730" y="1253239"/>
            <a:ext cx="948336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- дети имеют низкую скорость чтения;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- зачастую они не понимают смысла прочитанного из-за ошибок при чтении;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- не могут извлечь необходимую информацию из предложенного текста;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- затрудняются кратко пересказать содержание.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64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8280" y="228600"/>
            <a:ext cx="1071372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i="1" dirty="0" smtClean="0"/>
              <a:t>1.</a:t>
            </a:r>
            <a:r>
              <a:rPr lang="ru-RU" sz="5400" b="1" i="1" dirty="0" smtClean="0">
                <a:solidFill>
                  <a:srgbClr val="7030A0"/>
                </a:solidFill>
              </a:rPr>
              <a:t>Чтение</a:t>
            </a:r>
          </a:p>
          <a:p>
            <a:r>
              <a:rPr lang="ru-RU" sz="5400" b="1" i="1" dirty="0" smtClean="0"/>
              <a:t>2.Интересное, увлекательное</a:t>
            </a:r>
          </a:p>
          <a:p>
            <a:r>
              <a:rPr lang="ru-RU" sz="5400" b="1" i="1" dirty="0" smtClean="0"/>
              <a:t>3.Помогает, учит, развивает</a:t>
            </a:r>
          </a:p>
          <a:p>
            <a:r>
              <a:rPr lang="ru-RU" sz="5400" b="1" i="1" dirty="0" smtClean="0"/>
              <a:t>4.Кто </a:t>
            </a:r>
            <a:r>
              <a:rPr lang="ru-RU" sz="5400" b="1" i="1" dirty="0"/>
              <a:t>много читает, тот много знает.</a:t>
            </a:r>
          </a:p>
          <a:p>
            <a:r>
              <a:rPr lang="ru-RU" sz="5400" b="1" i="1" dirty="0" smtClean="0"/>
              <a:t>5.Знание</a:t>
            </a:r>
            <a:endParaRPr lang="ru-RU" sz="5400" b="1" i="1" dirty="0"/>
          </a:p>
          <a:p>
            <a:endParaRPr lang="ru-RU" sz="4400" b="1" dirty="0"/>
          </a:p>
          <a:p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01067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18360" y="198120"/>
            <a:ext cx="10073640" cy="7200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b="1" dirty="0"/>
          </a:p>
          <a:p>
            <a:r>
              <a:rPr lang="ru-RU" sz="5400" b="1" i="1" dirty="0" smtClean="0"/>
              <a:t>1.</a:t>
            </a:r>
            <a:r>
              <a:rPr lang="ru-RU" sz="5400" b="1" i="1" dirty="0" smtClean="0">
                <a:solidFill>
                  <a:srgbClr val="7030A0"/>
                </a:solidFill>
              </a:rPr>
              <a:t>Дождик</a:t>
            </a:r>
            <a:r>
              <a:rPr lang="ru-RU" sz="5400" b="1" i="1" dirty="0" smtClean="0"/>
              <a:t> </a:t>
            </a:r>
            <a:endParaRPr lang="ru-RU" sz="5400" b="1" i="1" dirty="0"/>
          </a:p>
          <a:p>
            <a:r>
              <a:rPr lang="ru-RU" sz="5400" b="1" i="1" dirty="0" smtClean="0"/>
              <a:t>2.Проливной </a:t>
            </a:r>
            <a:r>
              <a:rPr lang="ru-RU" sz="5400" b="1" i="1" dirty="0"/>
              <a:t>холодный </a:t>
            </a:r>
          </a:p>
          <a:p>
            <a:r>
              <a:rPr lang="ru-RU" sz="5400" b="1" i="1" dirty="0" smtClean="0"/>
              <a:t>3.Капает </a:t>
            </a:r>
            <a:r>
              <a:rPr lang="ru-RU" sz="5400" b="1" i="1" dirty="0"/>
              <a:t>стучит моросит </a:t>
            </a:r>
            <a:endParaRPr lang="ru-RU" sz="5400" b="1" i="1" dirty="0" smtClean="0"/>
          </a:p>
          <a:p>
            <a:r>
              <a:rPr lang="ru-RU" sz="5400" b="1" i="1" dirty="0" smtClean="0"/>
              <a:t>4.Дождь </a:t>
            </a:r>
            <a:r>
              <a:rPr lang="ru-RU" sz="5400" b="1" i="1" dirty="0"/>
              <a:t>– это когда осень плачет.</a:t>
            </a:r>
          </a:p>
          <a:p>
            <a:r>
              <a:rPr lang="ru-RU" sz="5400" b="1" i="1" dirty="0" smtClean="0"/>
              <a:t>5.Грусть </a:t>
            </a:r>
            <a:endParaRPr lang="ru-RU" sz="5400" b="1" i="1" dirty="0"/>
          </a:p>
          <a:p>
            <a:endParaRPr lang="ru-RU" sz="4400" b="1" dirty="0" smtClean="0"/>
          </a:p>
          <a:p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52001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3081" y="137160"/>
            <a:ext cx="1040892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b="1" dirty="0" smtClean="0"/>
          </a:p>
          <a:p>
            <a:r>
              <a:rPr lang="ru-RU" sz="5400" b="1" i="1" dirty="0" smtClean="0"/>
              <a:t>1.</a:t>
            </a:r>
            <a:r>
              <a:rPr lang="ru-RU" sz="5400" b="1" i="1" dirty="0" smtClean="0">
                <a:solidFill>
                  <a:srgbClr val="7030A0"/>
                </a:solidFill>
              </a:rPr>
              <a:t>Книга</a:t>
            </a:r>
            <a:r>
              <a:rPr lang="ru-RU" sz="5400" b="1" i="1" dirty="0" smtClean="0"/>
              <a:t> </a:t>
            </a:r>
            <a:endParaRPr lang="ru-RU" sz="5400" b="1" i="1" dirty="0"/>
          </a:p>
          <a:p>
            <a:r>
              <a:rPr lang="ru-RU" sz="5400" b="1" i="1" dirty="0" smtClean="0"/>
              <a:t>2.Полезная  </a:t>
            </a:r>
            <a:r>
              <a:rPr lang="ru-RU" sz="5400" b="1" i="1" dirty="0"/>
              <a:t>интересная</a:t>
            </a:r>
          </a:p>
          <a:p>
            <a:r>
              <a:rPr lang="ru-RU" sz="5400" b="1" i="1" dirty="0" smtClean="0"/>
              <a:t>3.Учит </a:t>
            </a:r>
            <a:r>
              <a:rPr lang="ru-RU" sz="5400" b="1" i="1" dirty="0"/>
              <a:t>помогает советует </a:t>
            </a:r>
          </a:p>
          <a:p>
            <a:r>
              <a:rPr lang="ru-RU" sz="5400" b="1" i="1" dirty="0" smtClean="0"/>
              <a:t>4.Книга </a:t>
            </a:r>
            <a:r>
              <a:rPr lang="ru-RU" sz="5400" b="1" i="1" dirty="0"/>
              <a:t>– лучший друг.</a:t>
            </a:r>
          </a:p>
          <a:p>
            <a:r>
              <a:rPr lang="ru-RU" sz="5400" b="1" i="1" dirty="0" smtClean="0"/>
              <a:t>5.Библиотека </a:t>
            </a:r>
            <a:endParaRPr lang="ru-RU" sz="5400" b="1" i="1" dirty="0"/>
          </a:p>
          <a:p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98650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FC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4737" y="288759"/>
            <a:ext cx="10178716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ПРЕИМУЩЕСТВА:</a:t>
            </a:r>
          </a:p>
          <a:p>
            <a:pPr lvl="0"/>
            <a:r>
              <a:rPr lang="ru-RU" sz="2400" b="1" i="1" dirty="0"/>
              <a:t>-</a:t>
            </a:r>
            <a:r>
              <a:rPr lang="ru-RU" sz="2400" b="1" i="1" dirty="0" smtClean="0"/>
              <a:t>учащиеся  </a:t>
            </a:r>
            <a:r>
              <a:rPr lang="ru-RU" sz="2400" b="1" i="1" dirty="0"/>
              <a:t>учатся слушать друг друга, несут ответственность за совместный способ познания;</a:t>
            </a:r>
          </a:p>
          <a:p>
            <a:pPr lvl="0"/>
            <a:endParaRPr lang="ru-RU" sz="2400" b="1" i="1" dirty="0" smtClean="0"/>
          </a:p>
          <a:p>
            <a:pPr lvl="0"/>
            <a:r>
              <a:rPr lang="ru-RU" sz="2400" b="1" i="1" dirty="0" smtClean="0"/>
              <a:t>-увеличивается </a:t>
            </a:r>
            <a:r>
              <a:rPr lang="ru-RU" sz="2400" b="1" i="1" dirty="0"/>
              <a:t>интеллектуальный потенциал  учащихся, расширяется их словарный запас;</a:t>
            </a:r>
          </a:p>
          <a:p>
            <a:pPr lvl="0"/>
            <a:endParaRPr lang="ru-RU" sz="2400" b="1" i="1" dirty="0" smtClean="0"/>
          </a:p>
          <a:p>
            <a:pPr lvl="0"/>
            <a:r>
              <a:rPr lang="ru-RU" sz="2400" b="1" i="1" dirty="0" smtClean="0"/>
              <a:t>-совместная </a:t>
            </a:r>
            <a:r>
              <a:rPr lang="ru-RU" sz="2400" b="1" i="1" dirty="0"/>
              <a:t>работа способствует лучшему пониманию трудного, информационно насыщенного текста;</a:t>
            </a:r>
          </a:p>
          <a:p>
            <a:pPr lvl="0"/>
            <a:endParaRPr lang="ru-RU" sz="2400" b="1" i="1" dirty="0" smtClean="0"/>
          </a:p>
          <a:p>
            <a:pPr lvl="0"/>
            <a:r>
              <a:rPr lang="ru-RU" sz="2400" b="1" i="1" dirty="0" smtClean="0"/>
              <a:t>-вырабатывается </a:t>
            </a:r>
            <a:r>
              <a:rPr lang="ru-RU" sz="2400" b="1" i="1" dirty="0"/>
              <a:t>уважение к собственным мыслям и опыту;</a:t>
            </a:r>
          </a:p>
          <a:p>
            <a:pPr lvl="0"/>
            <a:endParaRPr lang="ru-RU" sz="2400" b="1" i="1" dirty="0" smtClean="0"/>
          </a:p>
          <a:p>
            <a:pPr lvl="0"/>
            <a:r>
              <a:rPr lang="ru-RU" sz="2400" b="1" i="1" dirty="0" smtClean="0"/>
              <a:t>-обостряется </a:t>
            </a:r>
            <a:r>
              <a:rPr lang="ru-RU" sz="2400" b="1" i="1" dirty="0"/>
              <a:t>любознательность, наблюдательность;</a:t>
            </a:r>
          </a:p>
          <a:p>
            <a:pPr lvl="0"/>
            <a:r>
              <a:rPr lang="ru-RU" sz="2400" b="1" i="1" dirty="0" smtClean="0"/>
              <a:t>-</a:t>
            </a:r>
          </a:p>
          <a:p>
            <a:pPr lvl="0"/>
            <a:r>
              <a:rPr lang="ru-RU" sz="2400" b="1" i="1" dirty="0" smtClean="0"/>
              <a:t>развивает </a:t>
            </a:r>
            <a:r>
              <a:rPr lang="ru-RU" sz="2400" b="1" i="1" dirty="0"/>
              <a:t>активное слушание;</a:t>
            </a:r>
          </a:p>
          <a:p>
            <a:pPr lvl="0"/>
            <a:endParaRPr lang="ru-RU" sz="2400" b="1" i="1" dirty="0" smtClean="0"/>
          </a:p>
          <a:p>
            <a:pPr lvl="0"/>
            <a:r>
              <a:rPr lang="ru-RU" sz="2400" b="1" i="1" dirty="0" smtClean="0"/>
              <a:t>-повышается </a:t>
            </a:r>
            <a:r>
              <a:rPr lang="ru-RU" sz="2400" b="1" i="1" dirty="0"/>
              <a:t>самооценка.</a:t>
            </a:r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27458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5920" y="975360"/>
            <a:ext cx="105460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«Скажи мне и я забуду,</a:t>
            </a:r>
          </a:p>
          <a:p>
            <a:endParaRPr lang="ru-RU" sz="6000" b="1" dirty="0" smtClean="0">
              <a:solidFill>
                <a:srgbClr val="C00000"/>
              </a:solidFill>
            </a:endParaRPr>
          </a:p>
          <a:p>
            <a:r>
              <a:rPr lang="ru-RU" sz="6000" b="1" dirty="0" smtClean="0">
                <a:solidFill>
                  <a:srgbClr val="C00000"/>
                </a:solidFill>
              </a:rPr>
              <a:t>Покажи мне и я запомню,</a:t>
            </a:r>
          </a:p>
          <a:p>
            <a:endParaRPr lang="ru-RU" sz="6000" b="1" dirty="0" smtClean="0">
              <a:solidFill>
                <a:srgbClr val="C00000"/>
              </a:solidFill>
            </a:endParaRPr>
          </a:p>
          <a:p>
            <a:r>
              <a:rPr lang="ru-RU" sz="6000" b="1" u="sng" dirty="0" smtClean="0">
                <a:solidFill>
                  <a:srgbClr val="C00000"/>
                </a:solidFill>
              </a:rPr>
              <a:t>Вовлеки</a:t>
            </a:r>
            <a:r>
              <a:rPr lang="ru-RU" sz="6000" b="1" dirty="0" smtClean="0">
                <a:solidFill>
                  <a:srgbClr val="C00000"/>
                </a:solidFill>
              </a:rPr>
              <a:t> меня и я научусь»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551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6960" y="1066799"/>
            <a:ext cx="897753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Грамотность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endParaRPr lang="ru-RU" sz="5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5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степень </a:t>
            </a:r>
            <a:r>
              <a:rPr lang="ru-RU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владения человеком </a:t>
            </a:r>
            <a:endParaRPr lang="ru-RU" sz="5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5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навыками </a:t>
            </a:r>
            <a:r>
              <a:rPr lang="ru-RU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письма и чтения на </a:t>
            </a:r>
            <a:endParaRPr lang="ru-RU" sz="5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5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родном </a:t>
            </a:r>
            <a:r>
              <a:rPr lang="ru-RU" sz="5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языке. </a:t>
            </a:r>
            <a:endParaRPr lang="ru-RU" sz="5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5226" y="4060873"/>
            <a:ext cx="3918766" cy="2114844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FF9900"/>
            </a:solidFill>
          </a:ln>
          <a:scene3d>
            <a:camera prst="perspectiveHeroicExtremeLeftFacing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93322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0893" y="398586"/>
            <a:ext cx="10621107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/>
              <a:t>Читательская грамотность </a:t>
            </a:r>
            <a:r>
              <a:rPr lang="ru-RU" sz="4400" dirty="0"/>
              <a:t>― </a:t>
            </a:r>
            <a:r>
              <a:rPr lang="ru-RU" sz="4400" dirty="0" smtClean="0"/>
              <a:t>это:</a:t>
            </a:r>
          </a:p>
          <a:p>
            <a:r>
              <a:rPr lang="ru-RU" sz="4400" dirty="0" smtClean="0"/>
              <a:t>-способность </a:t>
            </a:r>
            <a:r>
              <a:rPr lang="ru-RU" sz="4400" dirty="0"/>
              <a:t>человека понимать и использовать письменные </a:t>
            </a:r>
            <a:r>
              <a:rPr lang="ru-RU" sz="4400" dirty="0" smtClean="0"/>
              <a:t>тексты;</a:t>
            </a:r>
          </a:p>
          <a:p>
            <a:r>
              <a:rPr lang="ru-RU" sz="4400" dirty="0" smtClean="0"/>
              <a:t>-размышлять  </a:t>
            </a:r>
            <a:r>
              <a:rPr lang="ru-RU" sz="4400" dirty="0"/>
              <a:t>над </a:t>
            </a:r>
            <a:r>
              <a:rPr lang="ru-RU" sz="4400" dirty="0" smtClean="0"/>
              <a:t>содержанием;</a:t>
            </a:r>
          </a:p>
          <a:p>
            <a:pPr marL="285750" indent="-285750">
              <a:buFontTx/>
              <a:buChar char="-"/>
            </a:pPr>
            <a:r>
              <a:rPr lang="ru-RU" sz="4400" dirty="0" smtClean="0"/>
              <a:t>оценивать прочитанное;</a:t>
            </a:r>
          </a:p>
          <a:p>
            <a:pPr marL="285750" indent="-285750">
              <a:buFontTx/>
              <a:buChar char="-"/>
            </a:pPr>
            <a:r>
              <a:rPr lang="ru-RU" sz="4400" dirty="0" smtClean="0"/>
              <a:t>заниматься </a:t>
            </a:r>
            <a:r>
              <a:rPr lang="ru-RU" sz="4400" dirty="0"/>
              <a:t>чтением для того, чтобы   расширять свои знания и </a:t>
            </a:r>
            <a:r>
              <a:rPr lang="ru-RU" sz="4400" dirty="0" smtClean="0"/>
              <a:t>возможности; </a:t>
            </a:r>
          </a:p>
          <a:p>
            <a:pPr marL="285750" indent="-285750">
              <a:buFontTx/>
              <a:buChar char="-"/>
            </a:pPr>
            <a:r>
              <a:rPr lang="ru-RU" sz="4400" dirty="0" smtClean="0"/>
              <a:t>участвовать </a:t>
            </a:r>
            <a:r>
              <a:rPr lang="ru-RU" sz="4400" dirty="0"/>
              <a:t>в социальной жизни.</a:t>
            </a:r>
          </a:p>
        </p:txBody>
      </p:sp>
    </p:spTree>
    <p:extLst>
      <p:ext uri="{BB962C8B-B14F-4D97-AF65-F5344CB8AC3E}">
        <p14:creationId xmlns:p14="http://schemas.microsoft.com/office/powerpoint/2010/main" val="235911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2584" y="492370"/>
            <a:ext cx="1003495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Особенности формирования </a:t>
            </a:r>
          </a:p>
          <a:p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читательской грамотности:</a:t>
            </a:r>
          </a:p>
          <a:p>
            <a:endParaRPr lang="ru-RU" sz="4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4000" b="1" dirty="0" smtClean="0">
                <a:solidFill>
                  <a:srgbClr val="0070C0"/>
                </a:solidFill>
              </a:rPr>
              <a:t>1.Формирование навыка чтения;</a:t>
            </a:r>
          </a:p>
          <a:p>
            <a:endParaRPr lang="ru-RU" sz="4000" b="1" dirty="0" smtClean="0">
              <a:solidFill>
                <a:srgbClr val="0070C0"/>
              </a:solidFill>
            </a:endParaRPr>
          </a:p>
          <a:p>
            <a:r>
              <a:rPr lang="ru-RU" sz="4000" b="1" dirty="0" smtClean="0">
                <a:solidFill>
                  <a:srgbClr val="0070C0"/>
                </a:solidFill>
              </a:rPr>
              <a:t>2.Овладение техникой чтения;</a:t>
            </a:r>
          </a:p>
          <a:p>
            <a:endParaRPr lang="ru-RU" sz="4000" b="1" dirty="0" smtClean="0">
              <a:solidFill>
                <a:srgbClr val="0070C0"/>
              </a:solidFill>
            </a:endParaRPr>
          </a:p>
          <a:p>
            <a:r>
              <a:rPr lang="ru-RU" sz="4000" b="1" dirty="0" smtClean="0">
                <a:solidFill>
                  <a:srgbClr val="0070C0"/>
                </a:solidFill>
              </a:rPr>
              <a:t>3.Формирование читательских интересов.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64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0214" y="1875691"/>
            <a:ext cx="9761005" cy="2954655"/>
          </a:xfrm>
          <a:prstGeom prst="rect">
            <a:avLst/>
          </a:prstGeom>
          <a:gradFill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  <a:effectLst>
            <a:outerShdw blurRad="50800" dist="50800" dir="5400000" algn="ctr" rotWithShape="0">
              <a:srgbClr val="000000">
                <a:alpha val="99000"/>
              </a:srgbClr>
            </a:outerShdw>
            <a:reflection stA="45000" endPos="5000" dist="50800" dir="5400000" sy="-100000" algn="bl" rotWithShape="0"/>
          </a:effectLst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Задания для 1 класса </a:t>
            </a:r>
          </a:p>
          <a:p>
            <a:endParaRPr lang="ru-RU" sz="6000" b="1" dirty="0" smtClean="0"/>
          </a:p>
          <a:p>
            <a:pPr algn="ctr"/>
            <a:r>
              <a:rPr lang="ru-RU" sz="6000" b="1" dirty="0" smtClean="0"/>
              <a:t>(на уровне слова)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10008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7440" y="304800"/>
            <a:ext cx="9814560" cy="6171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«Последний слог в слове за тобой»</a:t>
            </a:r>
          </a:p>
          <a:p>
            <a:endParaRPr lang="ru-RU" sz="6600" b="1" dirty="0" smtClean="0">
              <a:solidFill>
                <a:srgbClr val="C00000"/>
              </a:solidFill>
            </a:endParaRPr>
          </a:p>
          <a:p>
            <a:r>
              <a:rPr lang="ru-RU" sz="6600" b="1" dirty="0" smtClean="0">
                <a:solidFill>
                  <a:srgbClr val="FF0000"/>
                </a:solidFill>
              </a:rPr>
              <a:t>Например: КО…-</a:t>
            </a:r>
            <a:r>
              <a:rPr lang="ru-RU" sz="6600" b="1" dirty="0" smtClean="0">
                <a:solidFill>
                  <a:srgbClr val="0070C0"/>
                </a:solidFill>
              </a:rPr>
              <a:t>НИ</a:t>
            </a:r>
          </a:p>
          <a:p>
            <a:r>
              <a:rPr lang="ru-RU" sz="6600" b="1" dirty="0">
                <a:solidFill>
                  <a:srgbClr val="FF0000"/>
                </a:solidFill>
              </a:rPr>
              <a:t> </a:t>
            </a:r>
            <a:r>
              <a:rPr lang="ru-RU" sz="6600" b="1" dirty="0" smtClean="0">
                <a:solidFill>
                  <a:srgbClr val="FF0000"/>
                </a:solidFill>
              </a:rPr>
              <a:t>                             -</a:t>
            </a:r>
            <a:r>
              <a:rPr lang="ru-RU" sz="6600" b="1" dirty="0" smtClean="0">
                <a:solidFill>
                  <a:srgbClr val="0070C0"/>
                </a:solidFill>
              </a:rPr>
              <a:t>ЗЫ</a:t>
            </a:r>
          </a:p>
          <a:p>
            <a:r>
              <a:rPr lang="ru-RU" sz="6600" b="1" dirty="0">
                <a:solidFill>
                  <a:srgbClr val="FF0000"/>
                </a:solidFill>
              </a:rPr>
              <a:t> </a:t>
            </a:r>
            <a:r>
              <a:rPr lang="ru-RU" sz="6600" b="1" dirty="0" smtClean="0">
                <a:solidFill>
                  <a:srgbClr val="FF0000"/>
                </a:solidFill>
              </a:rPr>
              <a:t>                             -</a:t>
            </a:r>
            <a:r>
              <a:rPr lang="ru-RU" sz="6600" b="1" dirty="0" smtClean="0">
                <a:solidFill>
                  <a:srgbClr val="0070C0"/>
                </a:solidFill>
              </a:rPr>
              <a:t>ТИК</a:t>
            </a:r>
            <a:endParaRPr lang="ru-RU" sz="6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175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8840" y="106680"/>
            <a:ext cx="9875520" cy="7754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 smtClean="0"/>
          </a:p>
          <a:p>
            <a:r>
              <a:rPr lang="ru-RU" sz="6600" b="1" i="1" dirty="0" smtClean="0">
                <a:solidFill>
                  <a:srgbClr val="C00000"/>
                </a:solidFill>
              </a:rPr>
              <a:t> «Отгадай секрет»</a:t>
            </a:r>
          </a:p>
          <a:p>
            <a:endParaRPr lang="ru-RU" sz="6600" b="1" dirty="0" smtClean="0">
              <a:solidFill>
                <a:srgbClr val="FF0000"/>
              </a:solidFill>
            </a:endParaRPr>
          </a:p>
          <a:p>
            <a:r>
              <a:rPr lang="ru-RU" sz="6600" b="1" dirty="0" err="1" smtClean="0">
                <a:solidFill>
                  <a:srgbClr val="FF0000"/>
                </a:solidFill>
              </a:rPr>
              <a:t>тюсалень</a:t>
            </a:r>
            <a:r>
              <a:rPr lang="ru-RU" sz="6600" b="1" dirty="0" smtClean="0">
                <a:solidFill>
                  <a:srgbClr val="FF0000"/>
                </a:solidFill>
              </a:rPr>
              <a:t>  </a:t>
            </a:r>
            <a:r>
              <a:rPr lang="ru-RU" sz="6600" b="1" dirty="0" err="1">
                <a:solidFill>
                  <a:srgbClr val="FF0000"/>
                </a:solidFill>
              </a:rPr>
              <a:t>леонапард</a:t>
            </a:r>
            <a:r>
              <a:rPr lang="ru-RU" sz="6600" b="1" dirty="0">
                <a:solidFill>
                  <a:srgbClr val="FF0000"/>
                </a:solidFill>
              </a:rPr>
              <a:t>  </a:t>
            </a:r>
            <a:endParaRPr lang="ru-RU" sz="6600" b="1" dirty="0" smtClean="0">
              <a:solidFill>
                <a:srgbClr val="FF0000"/>
              </a:solidFill>
            </a:endParaRPr>
          </a:p>
          <a:p>
            <a:endParaRPr lang="ru-RU" sz="6600" b="1" dirty="0">
              <a:solidFill>
                <a:srgbClr val="FF0000"/>
              </a:solidFill>
            </a:endParaRPr>
          </a:p>
          <a:p>
            <a:r>
              <a:rPr lang="ru-RU" sz="6600" b="1" dirty="0" smtClean="0">
                <a:solidFill>
                  <a:srgbClr val="0070C0"/>
                </a:solidFill>
              </a:rPr>
              <a:t>(тюлень)     (леопард)  </a:t>
            </a:r>
          </a:p>
          <a:p>
            <a:endParaRPr lang="ru-RU" sz="5400" dirty="0">
              <a:solidFill>
                <a:srgbClr val="0070C0"/>
              </a:solidFill>
            </a:endParaRPr>
          </a:p>
          <a:p>
            <a:endParaRPr lang="ru-RU" sz="3200" dirty="0"/>
          </a:p>
          <a:p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73187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350520"/>
            <a:ext cx="102565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«Буквы перепутались»</a:t>
            </a:r>
          </a:p>
          <a:p>
            <a:r>
              <a:rPr lang="ru-RU" sz="6600" b="1" i="1" dirty="0"/>
              <a:t> </a:t>
            </a:r>
            <a:r>
              <a:rPr lang="ru-RU" sz="6600" b="1" i="1" dirty="0" smtClean="0"/>
              <a:t>     </a:t>
            </a:r>
            <a:r>
              <a:rPr lang="ru-RU" sz="6600" b="1" dirty="0" err="1" smtClean="0">
                <a:solidFill>
                  <a:srgbClr val="FF0000"/>
                </a:solidFill>
              </a:rPr>
              <a:t>алатс</a:t>
            </a:r>
            <a:r>
              <a:rPr lang="ru-RU" sz="6600" b="1" dirty="0" smtClean="0">
                <a:solidFill>
                  <a:srgbClr val="FF0000"/>
                </a:solidFill>
              </a:rPr>
              <a:t>  </a:t>
            </a:r>
            <a:r>
              <a:rPr lang="ru-RU" sz="6600" b="1" dirty="0" smtClean="0">
                <a:solidFill>
                  <a:srgbClr val="0070C0"/>
                </a:solidFill>
              </a:rPr>
              <a:t>(атлас)           </a:t>
            </a:r>
          </a:p>
          <a:p>
            <a:endParaRPr lang="ru-RU" sz="6600" b="1" dirty="0">
              <a:solidFill>
                <a:srgbClr val="0070C0"/>
              </a:solidFill>
            </a:endParaRPr>
          </a:p>
          <a:p>
            <a:r>
              <a:rPr lang="ru-RU" sz="6600" b="1" dirty="0" smtClean="0">
                <a:solidFill>
                  <a:srgbClr val="FF0000"/>
                </a:solidFill>
              </a:rPr>
              <a:t>  </a:t>
            </a:r>
            <a:r>
              <a:rPr lang="ru-RU" sz="6600" b="1" dirty="0" err="1" smtClean="0">
                <a:solidFill>
                  <a:srgbClr val="FF0000"/>
                </a:solidFill>
              </a:rPr>
              <a:t>мреавуй</a:t>
            </a:r>
            <a:r>
              <a:rPr lang="ru-RU" sz="6600" b="1" dirty="0" smtClean="0">
                <a:solidFill>
                  <a:srgbClr val="FF0000"/>
                </a:solidFill>
              </a:rPr>
              <a:t>  </a:t>
            </a:r>
            <a:r>
              <a:rPr lang="ru-RU" sz="6600" b="1" dirty="0" smtClean="0">
                <a:solidFill>
                  <a:srgbClr val="0070C0"/>
                </a:solidFill>
              </a:rPr>
              <a:t>(муравей)       </a:t>
            </a:r>
          </a:p>
          <a:p>
            <a:r>
              <a:rPr lang="ru-RU" sz="66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sz="6600" b="1" dirty="0" smtClean="0">
                <a:solidFill>
                  <a:srgbClr val="FF0000"/>
                </a:solidFill>
              </a:rPr>
              <a:t> </a:t>
            </a:r>
            <a:r>
              <a:rPr lang="ru-RU" sz="6600" b="1" dirty="0" err="1" smtClean="0">
                <a:solidFill>
                  <a:srgbClr val="FF0000"/>
                </a:solidFill>
              </a:rPr>
              <a:t>пцогвуиа</a:t>
            </a:r>
            <a:r>
              <a:rPr lang="ru-RU" sz="5400" b="1" dirty="0" smtClean="0">
                <a:solidFill>
                  <a:srgbClr val="FF0000"/>
                </a:solidFill>
              </a:rPr>
              <a:t>   </a:t>
            </a:r>
            <a:r>
              <a:rPr lang="ru-RU" sz="6600" b="1" dirty="0" smtClean="0">
                <a:solidFill>
                  <a:srgbClr val="0070C0"/>
                </a:solidFill>
              </a:rPr>
              <a:t>(пуговица)</a:t>
            </a:r>
            <a:endParaRPr lang="ru-RU" sz="6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36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1082</TotalTime>
  <Words>622</Words>
  <Application>Microsoft Office PowerPoint</Application>
  <PresentationFormat>Широкоэкранный</PresentationFormat>
  <Paragraphs>135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Gothic</vt:lpstr>
      <vt:lpstr>Times New Roman</vt:lpstr>
      <vt:lpstr>Wingdings 3</vt:lpstr>
      <vt:lpstr>Легкий дым</vt:lpstr>
      <vt:lpstr>Эффективные приёмы формирования читательской грамотности младших школьников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Эффективные приёмы формирования читательской грамотности младших школьников</dc:title>
  <dc:creator>ТАТЬЯНА</dc:creator>
  <cp:lastModifiedBy>ТАТЬЯНА</cp:lastModifiedBy>
  <cp:revision>123</cp:revision>
  <dcterms:created xsi:type="dcterms:W3CDTF">2022-03-20T08:58:15Z</dcterms:created>
  <dcterms:modified xsi:type="dcterms:W3CDTF">2022-03-26T21:52:03Z</dcterms:modified>
</cp:coreProperties>
</file>