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7" r:id="rId2"/>
    <p:sldId id="258" r:id="rId3"/>
    <p:sldId id="259" r:id="rId4"/>
    <p:sldId id="264" r:id="rId5"/>
    <p:sldId id="267" r:id="rId6"/>
    <p:sldId id="262" r:id="rId7"/>
    <p:sldId id="266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78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1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6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2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86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2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5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7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22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32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C4C957-7C44-4F9A-9E55-A1B126663BD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2A56BB-6B2D-4CD1-BEB8-E0495B742DB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67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0" y="1417320"/>
            <a:ext cx="10637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7030A0"/>
                </a:solidFill>
              </a:rPr>
              <a:t>Воспитательный потенциал урока</a:t>
            </a:r>
            <a:endParaRPr lang="ru-RU" sz="9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4280" y="148856"/>
            <a:ext cx="11079126" cy="656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Воспитательный потенциал урока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специально организованное, развивающееся в рамках определенной воспитательной системы взаимодействие воспитателей и воспитанников, осуществляемое с целью обеспечения равных возможностей, с одной стороны, а с другой стороны, для реализации каждым ребенком своих потребностей, способностей и интересов в процессе воспитания».</a:t>
            </a:r>
            <a:endParaRPr lang="ru-RU" sz="3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61" y="629921"/>
            <a:ext cx="11539469" cy="48596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220496" y="4082603"/>
            <a:ext cx="5350590" cy="78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В.А. Сухомлинский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0148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19707" y="631065"/>
            <a:ext cx="90152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Воспитывающими уроки становятся тогда: </a:t>
            </a:r>
            <a:endParaRPr lang="ru-RU" sz="4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они интересны школьникам, и те с удовольствием включаются в организуемую учителем деятельность; 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они побуждают школьников задуматься о ценностях, нравственных вопросах, жизненных проблемах; 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время от времени на них используются игры, дискуссии и другие парные или групповые формы работы.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185" y="0"/>
            <a:ext cx="7715376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8900" b="1" dirty="0" smtClean="0"/>
              <a:t>Задачи:</a:t>
            </a:r>
            <a:endParaRPr lang="ru-RU" sz="89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000" b="1" dirty="0" smtClean="0"/>
              <a:t>1.Рабочий </a:t>
            </a:r>
            <a:r>
              <a:rPr lang="ru-RU" sz="4000" b="1" dirty="0"/>
              <a:t>делает за смену  8 деталей, а его ученик в 2 раза меньше. Сколько деталей сделают они вдвоем за смену?</a:t>
            </a:r>
          </a:p>
          <a:p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000" b="1" dirty="0" smtClean="0"/>
              <a:t>2.В </a:t>
            </a:r>
            <a:r>
              <a:rPr lang="ru-RU" sz="4000" b="1" dirty="0"/>
              <a:t>классе 30 учеников. Сколько граммов хлеба окажется в пищевых отходах после посещения классом столовой, если каждый оставит полкусочка хлеба, а масса всего кусочка 50 г?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4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385" y="590067"/>
            <a:ext cx="1081862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Методически правильно построенный урок воспитывает каждым своим </a:t>
            </a:r>
            <a:r>
              <a:rPr lang="ru-RU" sz="3600" b="1" dirty="0" smtClean="0">
                <a:solidFill>
                  <a:srgbClr val="C00000"/>
                </a:solidFill>
              </a:rPr>
              <a:t>моментом:</a:t>
            </a:r>
            <a:r>
              <a:rPr lang="ru-RU" sz="3600" b="1" dirty="0">
                <a:solidFill>
                  <a:srgbClr val="C00000"/>
                </a:solidFill>
              </a:rPr>
              <a:t> </a:t>
            </a:r>
            <a:endParaRPr lang="ru-RU" sz="3600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Организационный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момент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Воспитываются организованность, внимательность, формируются умения быстро сосредотачиваться.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Проверка домашнего задания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Воспитываются ответственность за порученное дело, уверенность в себе, умения слышать и слушать другого ученика, реагировать на неожиданную ситуацию, сдерживать эмоции, выступать публично.     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Объяснение новых знаний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Воспитываются умения сконцентрироваться на получении информации, выделить главное, установить причинно-следственные связи между событиями и явлениями.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Проверка усвоенного материала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Воспитывается критическое отношение к своим знаниям, развивается способность оценить эффективность собственной работы.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Объявление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домашнего задания.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38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0"/>
            <a:ext cx="1080537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Рекомендации по реализации воспитательного аспекта урока: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ru-RU" sz="2400" b="1" i="1" dirty="0"/>
              <a:t>-  при планировании урока учитывать диагностику уровня воспитанности ученика и класса в целом;</a:t>
            </a:r>
          </a:p>
          <a:p>
            <a:r>
              <a:rPr lang="ru-RU" sz="2400" b="1" i="1" dirty="0"/>
              <a:t>- продумывать виды деятельности учащихся на каждом этапе урока в связи с поставленными целями;</a:t>
            </a:r>
          </a:p>
          <a:p>
            <a:r>
              <a:rPr lang="ru-RU" sz="2400" b="1" i="1" dirty="0"/>
              <a:t>-   осуществлять выбор оптимальных способов и приемов для начала урока;</a:t>
            </a:r>
          </a:p>
          <a:p>
            <a:r>
              <a:rPr lang="ru-RU" sz="2400" b="1" i="1" dirty="0"/>
              <a:t>-использовать на этапе актуализации инновационные технологии;</a:t>
            </a:r>
          </a:p>
          <a:p>
            <a:r>
              <a:rPr lang="ru-RU" sz="2400" b="1" i="1" dirty="0"/>
              <a:t>- использовать на уроке разные виды контроля, что позволит воспитывать ответственность, самостоятельность, критичность, коммуникабельность, трудолюбие;</a:t>
            </a:r>
          </a:p>
          <a:p>
            <a:r>
              <a:rPr lang="ru-RU" sz="2400" b="1" i="1" dirty="0"/>
              <a:t>-  применять разные способы оценивания, что оказывает положительное воздействие на ребенка и в плане успеха в случае неудач;</a:t>
            </a:r>
          </a:p>
          <a:p>
            <a:r>
              <a:rPr lang="ru-RU" sz="2400" b="1" i="1" dirty="0"/>
              <a:t>- проводить этап рефлексии на каждом уроке, что позволит корректировать воспитательные задачи урока.</a:t>
            </a:r>
          </a:p>
        </p:txBody>
      </p:sp>
    </p:spTree>
    <p:extLst>
      <p:ext uri="{BB962C8B-B14F-4D97-AF65-F5344CB8AC3E}">
        <p14:creationId xmlns:p14="http://schemas.microsoft.com/office/powerpoint/2010/main" val="26592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823" y="721217"/>
            <a:ext cx="113860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«Хочешь наукой воспитать ученика - люби свою науку и знай ее, и ученики полюбят тебя и науку, и ты воспитаешь их, но ежели ты сам не любишь ее, сколько бы ты не заставлял учить, наука не произведет воспитательного воздействия» </a:t>
            </a:r>
          </a:p>
          <a:p>
            <a:r>
              <a:rPr lang="ru-RU" sz="4000" b="1" i="1" dirty="0"/>
              <a:t> </a:t>
            </a:r>
            <a:r>
              <a:rPr lang="ru-RU" sz="4000" b="1" i="1" dirty="0" smtClean="0"/>
              <a:t>                                                                     Л. Н. Толстой</a:t>
            </a:r>
          </a:p>
          <a:p>
            <a:endParaRPr lang="ru-RU" sz="4000" b="1" i="1" dirty="0" smtClean="0"/>
          </a:p>
          <a:p>
            <a:r>
              <a:rPr lang="ru-RU" sz="4000" b="1" i="1" dirty="0" smtClean="0"/>
              <a:t>                                                                                                                                                                                                                 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25217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334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Symbol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Задачи: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22</cp:revision>
  <dcterms:created xsi:type="dcterms:W3CDTF">2022-03-31T18:50:21Z</dcterms:created>
  <dcterms:modified xsi:type="dcterms:W3CDTF">2022-03-31T21:15:45Z</dcterms:modified>
</cp:coreProperties>
</file>